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3" r:id="rId1"/>
  </p:sldMasterIdLst>
  <p:notesMasterIdLst>
    <p:notesMasterId r:id="rId13"/>
  </p:notesMasterIdLst>
  <p:sldIdLst>
    <p:sldId id="268" r:id="rId2"/>
    <p:sldId id="266" r:id="rId3"/>
    <p:sldId id="264" r:id="rId4"/>
    <p:sldId id="270" r:id="rId5"/>
    <p:sldId id="256" r:id="rId6"/>
    <p:sldId id="258" r:id="rId7"/>
    <p:sldId id="263" r:id="rId8"/>
    <p:sldId id="262" r:id="rId9"/>
    <p:sldId id="265" r:id="rId10"/>
    <p:sldId id="275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824"/>
    <a:srgbClr val="87CB3D"/>
    <a:srgbClr val="B2B2B2"/>
    <a:srgbClr val="C0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>
      <p:cViewPr varScale="1">
        <p:scale>
          <a:sx n="84" d="100"/>
          <a:sy n="84" d="100"/>
        </p:scale>
        <p:origin x="10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F8F6-C067-4FA5-8E5B-84D501E98F44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6CCDC-59C4-4ACE-BB95-0BEC7878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48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75"/>
              </a:lnSpc>
              <a:spcAft>
                <a:spcPts val="800"/>
              </a:spcAft>
            </a:pPr>
            <a:endParaRPr lang="en-US" sz="12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6CCDC-59C4-4ACE-BB95-0BEC787872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5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0248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21891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61517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2278642"/>
      </p:ext>
    </p:extLst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46734"/>
      </p:ext>
    </p:extLst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28321"/>
      </p:ext>
    </p:extLst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996030"/>
      </p:ext>
    </p:extLst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40723"/>
      </p:ext>
    </p:extLst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35979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281972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05009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523876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26175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191707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10505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77947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326951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25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transition spd="slow"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1070" y="2038868"/>
            <a:ext cx="7406640" cy="1569660"/>
          </a:xfrm>
          <a:prstGeom prst="rect">
            <a:avLst/>
          </a:prstGeom>
          <a:solidFill>
            <a:schemeClr val="tx1"/>
          </a:solidFill>
          <a:ln w="31750">
            <a:solidFill>
              <a:srgbClr val="58882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Crisis Management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Awareness Session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195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03" y="1253842"/>
            <a:ext cx="7041284" cy="4694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9231" y="364690"/>
            <a:ext cx="8436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Interactive Discussion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278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231" y="364690"/>
            <a:ext cx="8436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Interactive Discussion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631" y="1606731"/>
            <a:ext cx="82638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Discuss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the emergency response resources in your work 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Discuss</a:t>
            </a:r>
            <a:r>
              <a:rPr lang="en-US" sz="3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practical responses to different emergency 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scenarios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Discuss proactively preparing for an emergency</a:t>
            </a:r>
          </a:p>
        </p:txBody>
      </p:sp>
    </p:spTree>
    <p:extLst>
      <p:ext uri="{BB962C8B-B14F-4D97-AF65-F5344CB8AC3E}">
        <p14:creationId xmlns:p14="http://schemas.microsoft.com/office/powerpoint/2010/main" val="365427619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4381" y="1606731"/>
            <a:ext cx="76923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Crisis Management 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Background and History</a:t>
            </a:r>
          </a:p>
          <a:p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Crisis Management Training 101 Video</a:t>
            </a:r>
          </a:p>
          <a:p>
            <a:endParaRPr lang="en-US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Emergency Response Flip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Interactive Discussion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1856" y="364690"/>
            <a:ext cx="5627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OVERVIEW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3566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72768"/>
            <a:ext cx="877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Crisis Management Support Team (CMST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):  October 2014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1" y="3363499"/>
            <a:ext cx="87782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Emergency Preparation Meetings:  October 29-31, 2014</a:t>
            </a:r>
            <a:endParaRPr lang="en-US" sz="26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3495" y="1663484"/>
            <a:ext cx="5447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Doug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Sutten				Deb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Limb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Dave Eller					Rashelle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Tanner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Kyle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Roquet				Ben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Wilson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Randall 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Hashimoto		Joyce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Powell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5870" y="3919887"/>
            <a:ext cx="716579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Doug Sutten 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Deb Limb 			Dave Eller	</a:t>
            </a:r>
          </a:p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Rashelle Tanner		</a:t>
            </a:r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Kyle 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Roquet			Ben Wilson</a:t>
            </a:r>
          </a:p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Randall Hashimoto	</a:t>
            </a:r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Joyce 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Powell		</a:t>
            </a:r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Wayne Dobbs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Kevin Peterson		</a:t>
            </a:r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Shane 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Carlson		</a:t>
            </a:r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Bryan 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Hubert</a:t>
            </a:r>
          </a:p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Michael Kerrick		</a:t>
            </a:r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Glenn 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Morse		</a:t>
            </a:r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 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</a:t>
            </a:r>
          </a:p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Debra Webster		</a:t>
            </a:r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Robin 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Skeen			Steve Landis</a:t>
            </a:r>
          </a:p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Amy </a:t>
            </a:r>
            <a:r>
              <a:rPr lang="en-US" sz="21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Timoll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Eric </a:t>
            </a:r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Rasmussen</a:t>
            </a:r>
            <a:endParaRPr lang="en-US" sz="2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219" y="364690"/>
            <a:ext cx="7825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Crisis Management Leadership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917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1" y="1332411"/>
            <a:ext cx="87782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Emergency response improvements throughout CRISTA facilities (i.e. monitoring systems, lockdown hardware and emergency response resources, et al.)</a:t>
            </a:r>
          </a:p>
          <a:p>
            <a:endParaRPr lang="en-US" sz="26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Enhanced emergency response communication infrastructure</a:t>
            </a:r>
          </a:p>
          <a:p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Coordinating first responder and CRISTA staff emergency response training</a:t>
            </a:r>
          </a:p>
          <a:p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Emergency Response Flip Guide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9219" y="364690"/>
            <a:ext cx="7825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Crisis Management Initiatives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775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" y="324625"/>
            <a:ext cx="619419" cy="763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3346" y="364690"/>
            <a:ext cx="5627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Annual Fire Facts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(USA 2013)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171" y="1393371"/>
            <a:ext cx="8077200" cy="5148943"/>
          </a:xfrm>
          <a:prstGeom prst="rect">
            <a:avLst/>
          </a:prstGeom>
          <a:solidFill>
            <a:srgbClr val="C0E399"/>
          </a:solidFill>
          <a:ln w="38100">
            <a:solidFill>
              <a:srgbClr val="588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6" idx="0"/>
            <a:endCxn id="6" idx="2"/>
          </p:cNvCxnSpPr>
          <p:nvPr/>
        </p:nvCxnSpPr>
        <p:spPr>
          <a:xfrm>
            <a:off x="4593771" y="1393371"/>
            <a:ext cx="0" cy="5148943"/>
          </a:xfrm>
          <a:prstGeom prst="line">
            <a:avLst/>
          </a:prstGeom>
          <a:ln w="28575">
            <a:solidFill>
              <a:srgbClr val="588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6" idx="1"/>
            <a:endCxn id="6" idx="3"/>
          </p:cNvCxnSpPr>
          <p:nvPr/>
        </p:nvCxnSpPr>
        <p:spPr>
          <a:xfrm>
            <a:off x="555171" y="3967843"/>
            <a:ext cx="8077200" cy="0"/>
          </a:xfrm>
          <a:prstGeom prst="line">
            <a:avLst/>
          </a:prstGeom>
          <a:ln w="28575">
            <a:solidFill>
              <a:srgbClr val="588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94658" y="2080443"/>
            <a:ext cx="365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480,000 structure fires involving 14,000 injuries and 2,800 deaths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18251" y="2080443"/>
            <a:ext cx="3189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$9.5 Billion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property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4657" y="4198891"/>
            <a:ext cx="3505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common causes of structure fires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7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Cooking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(19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%)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Intentional (18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%)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Heating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(9%)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48201" y="4198891"/>
            <a:ext cx="387531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common causes of nursing center fires: </a:t>
            </a:r>
            <a:endParaRPr lang="en-US" sz="24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en-US" sz="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Cooking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(54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%)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Laundry Equipment (12%)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Heating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(9%)</a:t>
            </a:r>
          </a:p>
        </p:txBody>
      </p:sp>
    </p:spTree>
    <p:extLst>
      <p:ext uri="{BB962C8B-B14F-4D97-AF65-F5344CB8AC3E}">
        <p14:creationId xmlns:p14="http://schemas.microsoft.com/office/powerpoint/2010/main" val="40578932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5342" y="364690"/>
            <a:ext cx="3015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Earthquake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1" y="375892"/>
            <a:ext cx="696684" cy="6966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9" y="2142351"/>
            <a:ext cx="5520485" cy="35885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30684" y="1393371"/>
            <a:ext cx="2861855" cy="5144589"/>
          </a:xfrm>
          <a:prstGeom prst="rect">
            <a:avLst/>
          </a:prstGeom>
          <a:solidFill>
            <a:srgbClr val="C0E399"/>
          </a:solidFill>
          <a:ln w="38100">
            <a:solidFill>
              <a:srgbClr val="588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1095" y="1760220"/>
            <a:ext cx="2722540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Shoreline &amp; Kitsap County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are in the highest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Earthquake hazard zone.</a:t>
            </a:r>
          </a:p>
          <a:p>
            <a:endParaRPr lang="en-US" sz="54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Primary danger during an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earthquake is being struck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by falling debris.</a:t>
            </a:r>
          </a:p>
          <a:p>
            <a:endParaRPr lang="en-US" sz="48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Earthquake hazard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identification planning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and mitigation reduces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risk of injury.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30684" y="3086100"/>
            <a:ext cx="2861855" cy="24493"/>
          </a:xfrm>
          <a:prstGeom prst="line">
            <a:avLst/>
          </a:prstGeom>
          <a:ln w="28575">
            <a:solidFill>
              <a:srgbClr val="588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45924" y="4678680"/>
            <a:ext cx="2861855" cy="24493"/>
          </a:xfrm>
          <a:prstGeom prst="line">
            <a:avLst/>
          </a:prstGeom>
          <a:ln w="28575">
            <a:solidFill>
              <a:srgbClr val="588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5099" y="2142352"/>
            <a:ext cx="5520485" cy="3588544"/>
          </a:xfrm>
          <a:prstGeom prst="rect">
            <a:avLst/>
          </a:prstGeom>
          <a:noFill/>
          <a:ln w="38100">
            <a:solidFill>
              <a:srgbClr val="588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950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5171" y="1393371"/>
            <a:ext cx="8077200" cy="5148943"/>
          </a:xfrm>
          <a:prstGeom prst="rect">
            <a:avLst/>
          </a:prstGeom>
          <a:solidFill>
            <a:srgbClr val="C0E399"/>
          </a:solidFill>
          <a:ln w="38100">
            <a:solidFill>
              <a:srgbClr val="588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6" idx="0"/>
            <a:endCxn id="6" idx="2"/>
          </p:cNvCxnSpPr>
          <p:nvPr/>
        </p:nvCxnSpPr>
        <p:spPr>
          <a:xfrm>
            <a:off x="4593771" y="1393371"/>
            <a:ext cx="0" cy="5148943"/>
          </a:xfrm>
          <a:prstGeom prst="line">
            <a:avLst/>
          </a:prstGeom>
          <a:ln w="28575">
            <a:solidFill>
              <a:srgbClr val="588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6" idx="1"/>
            <a:endCxn id="6" idx="3"/>
          </p:cNvCxnSpPr>
          <p:nvPr/>
        </p:nvCxnSpPr>
        <p:spPr>
          <a:xfrm>
            <a:off x="555171" y="3967843"/>
            <a:ext cx="8077200" cy="0"/>
          </a:xfrm>
          <a:prstGeom prst="line">
            <a:avLst/>
          </a:prstGeom>
          <a:ln w="28575">
            <a:solidFill>
              <a:srgbClr val="588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746172" y="1775643"/>
            <a:ext cx="365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Lockdowns work and are still one of the most effective tools available to get students and staff out of harms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endParaRPr lang="en-US" sz="24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18251" y="4301130"/>
            <a:ext cx="3189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Unarmed citizens ended a significant number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events (13%)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4657" y="4275093"/>
            <a:ext cx="35052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is a huge factor in response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tactics:</a:t>
            </a:r>
          </a:p>
          <a:p>
            <a:pPr lvl="0" algn="ctr"/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69% ended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endParaRPr lang="en-US" sz="24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minutes or less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1172" y="364690"/>
            <a:ext cx="3494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Active Shooter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" y="389438"/>
            <a:ext cx="693693" cy="696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94658" y="1814927"/>
            <a:ext cx="3505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 incidents between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2000 and 2013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1,043 casualties </a:t>
            </a:r>
          </a:p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(killed and wounded)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922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836"/>
            <a:ext cx="9144000" cy="5215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17552"/>
            <a:ext cx="6503670" cy="379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8590" y="364690"/>
            <a:ext cx="88582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Crisis Management Training 101</a:t>
            </a:r>
            <a:endParaRPr lang="en-US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64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231" y="364690"/>
            <a:ext cx="8436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Emergency Response Flip Guide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7063"/>
          <a:stretch/>
        </p:blipFill>
        <p:spPr>
          <a:xfrm>
            <a:off x="1708650" y="1298870"/>
            <a:ext cx="5737590" cy="5199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15097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1357</TotalTime>
  <Words>293</Words>
  <Application>Microsoft Office PowerPoint</Application>
  <PresentationFormat>On-screen Show (4:3)</PresentationFormat>
  <Paragraphs>81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Corbel</vt:lpstr>
      <vt:lpstr>Times New Roman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CRISTA Ministries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S. Dugas</dc:creator>
  <cp:lastModifiedBy>Greg S. Dugas</cp:lastModifiedBy>
  <cp:revision>91</cp:revision>
  <dcterms:created xsi:type="dcterms:W3CDTF">2015-07-06T17:23:56Z</dcterms:created>
  <dcterms:modified xsi:type="dcterms:W3CDTF">2015-07-23T21:36:47Z</dcterms:modified>
</cp:coreProperties>
</file>